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61" r:id="rId5"/>
    <p:sldId id="265" r:id="rId6"/>
    <p:sldId id="267" r:id="rId7"/>
    <p:sldId id="269" r:id="rId8"/>
    <p:sldId id="271" r:id="rId9"/>
    <p:sldId id="273" r:id="rId10"/>
    <p:sldId id="27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EF942-8C01-4302-900E-0B306F78F3A4}" type="doc">
      <dgm:prSet loTypeId="urn:microsoft.com/office/officeart/2005/8/layout/hierarchy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4E0DA939-105C-44A0-B737-2B7142BF9B6A}">
      <dgm:prSet phldrT="[Szöveg]" custT="1"/>
      <dgm:spPr>
        <a:solidFill>
          <a:srgbClr val="0033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1400" b="1" dirty="0" smtClean="0"/>
            <a:t>Élet – és baleset-biztosítások</a:t>
          </a:r>
          <a:endParaRPr lang="hu-HU" sz="1400" b="1" dirty="0"/>
        </a:p>
      </dgm:t>
    </dgm:pt>
    <dgm:pt modelId="{5A8E610C-8224-4754-9C46-19AE6DB2C649}" type="parTrans" cxnId="{0F9A2362-67BA-474D-AB00-DC2BF08468C6}">
      <dgm:prSet/>
      <dgm:spPr/>
      <dgm:t>
        <a:bodyPr/>
        <a:lstStyle/>
        <a:p>
          <a:endParaRPr lang="hu-HU"/>
        </a:p>
      </dgm:t>
    </dgm:pt>
    <dgm:pt modelId="{3125FAB4-B9FC-467A-94B1-612E70696C55}" type="sibTrans" cxnId="{0F9A2362-67BA-474D-AB00-DC2BF08468C6}">
      <dgm:prSet/>
      <dgm:spPr/>
      <dgm:t>
        <a:bodyPr/>
        <a:lstStyle/>
        <a:p>
          <a:endParaRPr lang="hu-HU"/>
        </a:p>
      </dgm:t>
    </dgm:pt>
    <dgm:pt modelId="{620CD400-3F42-42EC-BB95-85D70A4391F2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hu-HU" b="1" dirty="0" smtClean="0">
              <a:solidFill>
                <a:srgbClr val="003399"/>
              </a:solidFill>
            </a:rPr>
            <a:t>GYERMEKKÖTVÉNY</a:t>
          </a:r>
        </a:p>
        <a:p>
          <a:pPr algn="l"/>
          <a:r>
            <a:rPr lang="hu-HU" dirty="0" smtClean="0">
              <a:solidFill>
                <a:srgbClr val="003399"/>
              </a:solidFill>
            </a:rPr>
            <a:t>A gondos szülők biztosítása</a:t>
          </a:r>
          <a:endParaRPr lang="hu-HU" dirty="0">
            <a:solidFill>
              <a:srgbClr val="003399"/>
            </a:solidFill>
          </a:endParaRPr>
        </a:p>
      </dgm:t>
    </dgm:pt>
    <dgm:pt modelId="{8C9322C4-6286-49FC-BA63-5DF67F108F17}" type="parTrans" cxnId="{0B083CC2-3A9B-4AE2-AFC3-ABB23FD73F27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6819AE08-B56C-4619-815F-A2EBC51E203A}" type="sibTrans" cxnId="{0B083CC2-3A9B-4AE2-AFC3-ABB23FD73F27}">
      <dgm:prSet/>
      <dgm:spPr/>
      <dgm:t>
        <a:bodyPr/>
        <a:lstStyle/>
        <a:p>
          <a:endParaRPr lang="hu-HU"/>
        </a:p>
      </dgm:t>
    </dgm:pt>
    <dgm:pt modelId="{8D5EEB9F-9170-424D-9D10-F377EF7C9BBB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hu-HU" b="1" dirty="0" smtClean="0">
              <a:solidFill>
                <a:srgbClr val="003399"/>
              </a:solidFill>
            </a:rPr>
            <a:t>JÖVŐIDŐ</a:t>
          </a:r>
        </a:p>
        <a:p>
          <a:pPr algn="l"/>
          <a:r>
            <a:rPr lang="hu-HU" dirty="0" smtClean="0">
              <a:solidFill>
                <a:srgbClr val="003399"/>
              </a:solidFill>
            </a:rPr>
            <a:t>Gondolkodjunk együtt a nyugdíjról</a:t>
          </a:r>
          <a:endParaRPr lang="hu-HU" dirty="0">
            <a:solidFill>
              <a:srgbClr val="003399"/>
            </a:solidFill>
          </a:endParaRPr>
        </a:p>
      </dgm:t>
    </dgm:pt>
    <dgm:pt modelId="{DAB4A0AB-F1DE-4117-8837-25DA4D2BDB21}" type="parTrans" cxnId="{7879F438-CB51-4DCF-8B94-63B413AF99CB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77B7D31E-2531-4A89-B6BF-7B94ED3C0BBF}" type="sibTrans" cxnId="{7879F438-CB51-4DCF-8B94-63B413AF99CB}">
      <dgm:prSet/>
      <dgm:spPr/>
      <dgm:t>
        <a:bodyPr/>
        <a:lstStyle/>
        <a:p>
          <a:endParaRPr lang="hu-HU"/>
        </a:p>
      </dgm:t>
    </dgm:pt>
    <dgm:pt modelId="{14E2DCBF-DF4F-42E9-AFA6-F5D6D5AF8147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b="1" dirty="0" smtClean="0">
              <a:solidFill>
                <a:srgbClr val="003399"/>
              </a:solidFill>
            </a:rPr>
            <a:t>HÁZ-TARTÁS</a:t>
          </a:r>
          <a:endParaRPr lang="hu-HU" b="1" dirty="0">
            <a:solidFill>
              <a:srgbClr val="003399"/>
            </a:solidFill>
          </a:endParaRPr>
        </a:p>
      </dgm:t>
    </dgm:pt>
    <dgm:pt modelId="{505581FC-BA1F-49C7-BB86-35E5BBE3EC42}" type="parTrans" cxnId="{8605911D-7ABF-4210-ADB1-0C80DA313F59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35EA945D-972C-4789-AA4E-2E508D9CCC4F}" type="sibTrans" cxnId="{8605911D-7ABF-4210-ADB1-0C80DA313F59}">
      <dgm:prSet/>
      <dgm:spPr/>
      <dgm:t>
        <a:bodyPr/>
        <a:lstStyle/>
        <a:p>
          <a:endParaRPr lang="hu-HU"/>
        </a:p>
      </dgm:t>
    </dgm:pt>
    <dgm:pt modelId="{6D9AA117-6560-47EE-9329-E1CF757F13AB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b="1" dirty="0" smtClean="0">
              <a:solidFill>
                <a:srgbClr val="003399"/>
              </a:solidFill>
            </a:rPr>
            <a:t>BÁSTYA MAX</a:t>
          </a:r>
          <a:endParaRPr lang="hu-HU" b="1" dirty="0">
            <a:solidFill>
              <a:srgbClr val="003399"/>
            </a:solidFill>
          </a:endParaRPr>
        </a:p>
      </dgm:t>
    </dgm:pt>
    <dgm:pt modelId="{4239792B-D740-4356-ACD8-1EB9D77DA697}" type="parTrans" cxnId="{0B7F96F8-5332-4FF1-96EC-63AE9D4E8A31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4DDD6F56-E9DA-4352-9502-3913F13F1252}" type="sibTrans" cxnId="{0B7F96F8-5332-4FF1-96EC-63AE9D4E8A31}">
      <dgm:prSet/>
      <dgm:spPr/>
      <dgm:t>
        <a:bodyPr/>
        <a:lstStyle/>
        <a:p>
          <a:endParaRPr lang="hu-HU"/>
        </a:p>
      </dgm:t>
    </dgm:pt>
    <dgm:pt modelId="{ABB9E5BA-83DC-40E5-9A62-FF5064C000A4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hu-HU" b="1" dirty="0" smtClean="0">
              <a:solidFill>
                <a:srgbClr val="003399"/>
              </a:solidFill>
            </a:rPr>
            <a:t>Élet-baleset- és betegségbiztosítás</a:t>
          </a:r>
          <a:endParaRPr lang="hu-HU" b="1" dirty="0">
            <a:solidFill>
              <a:srgbClr val="003399"/>
            </a:solidFill>
          </a:endParaRPr>
        </a:p>
      </dgm:t>
    </dgm:pt>
    <dgm:pt modelId="{51B30300-8B26-4C5D-B97D-39F05EFDB85D}" type="parTrans" cxnId="{4812ADDD-96FB-4445-80F7-4B1A6FE224DB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4D3501F2-BA9A-473C-96C1-F60A9E1F54F0}" type="sibTrans" cxnId="{4812ADDD-96FB-4445-80F7-4B1A6FE224DB}">
      <dgm:prSet/>
      <dgm:spPr/>
      <dgm:t>
        <a:bodyPr/>
        <a:lstStyle/>
        <a:p>
          <a:endParaRPr lang="hu-HU"/>
        </a:p>
      </dgm:t>
    </dgm:pt>
    <dgm:pt modelId="{486B5162-D352-4A42-B1E5-D345108BA9B4}">
      <dgm:prSet phldrT="[Szöveg]" custT="1"/>
      <dgm:spPr>
        <a:solidFill>
          <a:srgbClr val="0033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1400" b="1" dirty="0" smtClean="0"/>
            <a:t>Lakásbiztosítás</a:t>
          </a:r>
          <a:endParaRPr lang="hu-HU" sz="1400" b="1" dirty="0"/>
        </a:p>
      </dgm:t>
    </dgm:pt>
    <dgm:pt modelId="{C7F023EF-FEFC-4985-A1D4-32797D070743}" type="parTrans" cxnId="{894D505F-9FEF-4207-AA75-8041654808B1}">
      <dgm:prSet/>
      <dgm:spPr/>
      <dgm:t>
        <a:bodyPr/>
        <a:lstStyle/>
        <a:p>
          <a:endParaRPr lang="hu-HU"/>
        </a:p>
      </dgm:t>
    </dgm:pt>
    <dgm:pt modelId="{22DF0C78-2EBF-470C-9352-8DB9D35839A5}" type="sibTrans" cxnId="{894D505F-9FEF-4207-AA75-8041654808B1}">
      <dgm:prSet/>
      <dgm:spPr/>
      <dgm:t>
        <a:bodyPr/>
        <a:lstStyle/>
        <a:p>
          <a:endParaRPr lang="hu-HU"/>
        </a:p>
      </dgm:t>
    </dgm:pt>
    <dgm:pt modelId="{0B278516-CF7D-4CF1-B1C8-B9D019C8F165}">
      <dgm:prSet phldrT="[Szöveg]" custT="1"/>
      <dgm:spPr>
        <a:solidFill>
          <a:srgbClr val="0033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1400" b="1" dirty="0" smtClean="0"/>
            <a:t>Gépjármű-biztosítások</a:t>
          </a:r>
          <a:endParaRPr lang="hu-HU" sz="1400" b="1" dirty="0"/>
        </a:p>
      </dgm:t>
    </dgm:pt>
    <dgm:pt modelId="{8B5A4775-5FB9-4BD2-BE2A-8EAC600AE021}" type="parTrans" cxnId="{34B21D74-2BA4-4105-AF2F-51583A907766}">
      <dgm:prSet/>
      <dgm:spPr/>
      <dgm:t>
        <a:bodyPr/>
        <a:lstStyle/>
        <a:p>
          <a:endParaRPr lang="hu-HU"/>
        </a:p>
      </dgm:t>
    </dgm:pt>
    <dgm:pt modelId="{C468BAE0-D642-4022-BDF5-92555592A036}" type="sibTrans" cxnId="{34B21D74-2BA4-4105-AF2F-51583A907766}">
      <dgm:prSet/>
      <dgm:spPr/>
      <dgm:t>
        <a:bodyPr/>
        <a:lstStyle/>
        <a:p>
          <a:endParaRPr lang="hu-HU"/>
        </a:p>
      </dgm:t>
    </dgm:pt>
    <dgm:pt modelId="{A1FA76F7-3BE5-484B-A9B6-1D9E58BFE738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b="1" dirty="0" smtClean="0">
              <a:solidFill>
                <a:srgbClr val="003399"/>
              </a:solidFill>
            </a:rPr>
            <a:t>KGFB</a:t>
          </a:r>
          <a:endParaRPr lang="hu-HU" b="1" dirty="0">
            <a:solidFill>
              <a:srgbClr val="003399"/>
            </a:solidFill>
          </a:endParaRPr>
        </a:p>
      </dgm:t>
    </dgm:pt>
    <dgm:pt modelId="{540838F6-EC8A-4074-A3C0-2AE0C14F1D75}" type="parTrans" cxnId="{6B091741-7629-42B1-A374-582FB6D013B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FC3C1973-9202-4EF3-84E0-AA8552246C07}" type="sibTrans" cxnId="{6B091741-7629-42B1-A374-582FB6D013B2}">
      <dgm:prSet/>
      <dgm:spPr/>
      <dgm:t>
        <a:bodyPr/>
        <a:lstStyle/>
        <a:p>
          <a:endParaRPr lang="hu-HU"/>
        </a:p>
      </dgm:t>
    </dgm:pt>
    <dgm:pt modelId="{E1882744-432D-45E1-90E5-E24B907272DC}">
      <dgm:prSet phldrT="[Szöveg]"/>
      <dgm:spPr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b="1" dirty="0" smtClean="0">
              <a:solidFill>
                <a:srgbClr val="003399"/>
              </a:solidFill>
            </a:rPr>
            <a:t>CASCO</a:t>
          </a:r>
          <a:endParaRPr lang="hu-HU" b="1" dirty="0">
            <a:solidFill>
              <a:srgbClr val="003399"/>
            </a:solidFill>
          </a:endParaRPr>
        </a:p>
      </dgm:t>
    </dgm:pt>
    <dgm:pt modelId="{72EC798C-7402-4C24-9A92-704FFC108162}" type="parTrans" cxnId="{3E29E671-CC7D-4810-A306-654707455671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1A4BA9A4-0F1F-4D71-B0E8-74ED9734C877}" type="sibTrans" cxnId="{3E29E671-CC7D-4810-A306-654707455671}">
      <dgm:prSet/>
      <dgm:spPr/>
      <dgm:t>
        <a:bodyPr/>
        <a:lstStyle/>
        <a:p>
          <a:endParaRPr lang="hu-HU"/>
        </a:p>
      </dgm:t>
    </dgm:pt>
    <dgm:pt modelId="{9CD18D22-B73C-4C79-914A-4F2A0AF598DD}" type="pres">
      <dgm:prSet presAssocID="{02DEF942-8C01-4302-900E-0B306F78F3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56EA07F-1BD9-4B06-97C9-F6A43611BA5F}" type="pres">
      <dgm:prSet presAssocID="{4E0DA939-105C-44A0-B737-2B7142BF9B6A}" presName="root" presStyleCnt="0"/>
      <dgm:spPr/>
    </dgm:pt>
    <dgm:pt modelId="{3C2BFFE7-19EF-4CDC-B391-333F2FE200C0}" type="pres">
      <dgm:prSet presAssocID="{4E0DA939-105C-44A0-B737-2B7142BF9B6A}" presName="rootComposite" presStyleCnt="0"/>
      <dgm:spPr/>
    </dgm:pt>
    <dgm:pt modelId="{CE436F20-8D1B-4E7A-9BDD-3BC68F3A24B9}" type="pres">
      <dgm:prSet presAssocID="{4E0DA939-105C-44A0-B737-2B7142BF9B6A}" presName="rootText" presStyleLbl="node1" presStyleIdx="0" presStyleCnt="3" custScaleX="167547"/>
      <dgm:spPr/>
      <dgm:t>
        <a:bodyPr/>
        <a:lstStyle/>
        <a:p>
          <a:endParaRPr lang="hu-HU"/>
        </a:p>
      </dgm:t>
    </dgm:pt>
    <dgm:pt modelId="{BCA46F88-738C-4E6B-8FBF-80EC9FD6C1D7}" type="pres">
      <dgm:prSet presAssocID="{4E0DA939-105C-44A0-B737-2B7142BF9B6A}" presName="rootConnector" presStyleLbl="node1" presStyleIdx="0" presStyleCnt="3"/>
      <dgm:spPr/>
      <dgm:t>
        <a:bodyPr/>
        <a:lstStyle/>
        <a:p>
          <a:endParaRPr lang="hu-HU"/>
        </a:p>
      </dgm:t>
    </dgm:pt>
    <dgm:pt modelId="{BDD3BEBA-08E8-41CF-970D-72B8308E67C2}" type="pres">
      <dgm:prSet presAssocID="{4E0DA939-105C-44A0-B737-2B7142BF9B6A}" presName="childShape" presStyleCnt="0"/>
      <dgm:spPr/>
    </dgm:pt>
    <dgm:pt modelId="{13D1BA6C-BBB4-4B72-9AE2-1318CA2934C6}" type="pres">
      <dgm:prSet presAssocID="{8C9322C4-6286-49FC-BA63-5DF67F108F17}" presName="Name13" presStyleLbl="parChTrans1D2" presStyleIdx="0" presStyleCnt="7"/>
      <dgm:spPr/>
      <dgm:t>
        <a:bodyPr/>
        <a:lstStyle/>
        <a:p>
          <a:endParaRPr lang="hu-HU"/>
        </a:p>
      </dgm:t>
    </dgm:pt>
    <dgm:pt modelId="{A3CDA10C-21C0-4CD8-AF51-A5D2AF6C8F44}" type="pres">
      <dgm:prSet presAssocID="{620CD400-3F42-42EC-BB95-85D70A4391F2}" presName="childText" presStyleLbl="bgAcc1" presStyleIdx="0" presStyleCnt="7" custScaleX="1799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1CEBF7-2BF9-4A83-896F-17A09711F02D}" type="pres">
      <dgm:prSet presAssocID="{DAB4A0AB-F1DE-4117-8837-25DA4D2BDB21}" presName="Name13" presStyleLbl="parChTrans1D2" presStyleIdx="1" presStyleCnt="7"/>
      <dgm:spPr/>
      <dgm:t>
        <a:bodyPr/>
        <a:lstStyle/>
        <a:p>
          <a:endParaRPr lang="hu-HU"/>
        </a:p>
      </dgm:t>
    </dgm:pt>
    <dgm:pt modelId="{26F70476-354D-4865-A3E8-FA0AE7F442F8}" type="pres">
      <dgm:prSet presAssocID="{8D5EEB9F-9170-424D-9D10-F377EF7C9BBB}" presName="childText" presStyleLbl="bgAcc1" presStyleIdx="1" presStyleCnt="7" custScaleX="1799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7F7C3E-ED8A-45AF-BB01-B1C11F2E5663}" type="pres">
      <dgm:prSet presAssocID="{51B30300-8B26-4C5D-B97D-39F05EFDB85D}" presName="Name13" presStyleLbl="parChTrans1D2" presStyleIdx="2" presStyleCnt="7"/>
      <dgm:spPr/>
      <dgm:t>
        <a:bodyPr/>
        <a:lstStyle/>
        <a:p>
          <a:endParaRPr lang="hu-HU"/>
        </a:p>
      </dgm:t>
    </dgm:pt>
    <dgm:pt modelId="{AB014A8B-C5C9-432B-AEED-AE2D1BED613B}" type="pres">
      <dgm:prSet presAssocID="{ABB9E5BA-83DC-40E5-9A62-FF5064C000A4}" presName="childText" presStyleLbl="bgAcc1" presStyleIdx="2" presStyleCnt="7" custScaleX="1753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7D5994-1F8E-4633-BC1F-1DD3F3142337}" type="pres">
      <dgm:prSet presAssocID="{486B5162-D352-4A42-B1E5-D345108BA9B4}" presName="root" presStyleCnt="0"/>
      <dgm:spPr/>
    </dgm:pt>
    <dgm:pt modelId="{230AF68C-2C2A-43F2-9ABD-9807A986CBE9}" type="pres">
      <dgm:prSet presAssocID="{486B5162-D352-4A42-B1E5-D345108BA9B4}" presName="rootComposite" presStyleCnt="0"/>
      <dgm:spPr/>
    </dgm:pt>
    <dgm:pt modelId="{774335FE-77CC-40EE-9545-8C8DDE7D3DE6}" type="pres">
      <dgm:prSet presAssocID="{486B5162-D352-4A42-B1E5-D345108BA9B4}" presName="rootText" presStyleLbl="node1" presStyleIdx="1" presStyleCnt="3" custScaleX="113235"/>
      <dgm:spPr/>
      <dgm:t>
        <a:bodyPr/>
        <a:lstStyle/>
        <a:p>
          <a:endParaRPr lang="hu-HU"/>
        </a:p>
      </dgm:t>
    </dgm:pt>
    <dgm:pt modelId="{F188E275-F592-479E-91EF-E24E7F997A0E}" type="pres">
      <dgm:prSet presAssocID="{486B5162-D352-4A42-B1E5-D345108BA9B4}" presName="rootConnector" presStyleLbl="node1" presStyleIdx="1" presStyleCnt="3"/>
      <dgm:spPr/>
      <dgm:t>
        <a:bodyPr/>
        <a:lstStyle/>
        <a:p>
          <a:endParaRPr lang="hu-HU"/>
        </a:p>
      </dgm:t>
    </dgm:pt>
    <dgm:pt modelId="{04207027-6F87-41B4-8678-D1BF88D35134}" type="pres">
      <dgm:prSet presAssocID="{486B5162-D352-4A42-B1E5-D345108BA9B4}" presName="childShape" presStyleCnt="0"/>
      <dgm:spPr/>
    </dgm:pt>
    <dgm:pt modelId="{EA717A77-1594-44D5-BDF2-C52C856CE870}" type="pres">
      <dgm:prSet presAssocID="{505581FC-BA1F-49C7-BB86-35E5BBE3EC42}" presName="Name13" presStyleLbl="parChTrans1D2" presStyleIdx="3" presStyleCnt="7"/>
      <dgm:spPr/>
      <dgm:t>
        <a:bodyPr/>
        <a:lstStyle/>
        <a:p>
          <a:endParaRPr lang="hu-HU"/>
        </a:p>
      </dgm:t>
    </dgm:pt>
    <dgm:pt modelId="{26731B33-8B37-42C3-AE45-A2B9388B2B2E}" type="pres">
      <dgm:prSet presAssocID="{14E2DCBF-DF4F-42E9-AFA6-F5D6D5AF8147}" presName="childText" presStyleLbl="bgAcc1" presStyleIdx="3" presStyleCnt="7" custScaleX="1264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894497-3744-4168-BFD8-A61293B76EA0}" type="pres">
      <dgm:prSet presAssocID="{4239792B-D740-4356-ACD8-1EB9D77DA697}" presName="Name13" presStyleLbl="parChTrans1D2" presStyleIdx="4" presStyleCnt="7"/>
      <dgm:spPr/>
      <dgm:t>
        <a:bodyPr/>
        <a:lstStyle/>
        <a:p>
          <a:endParaRPr lang="hu-HU"/>
        </a:p>
      </dgm:t>
    </dgm:pt>
    <dgm:pt modelId="{9FA225D7-8FB7-43EB-9A1A-22C0EB549CFE}" type="pres">
      <dgm:prSet presAssocID="{6D9AA117-6560-47EE-9329-E1CF757F13AB}" presName="childText" presStyleLbl="bgAcc1" presStyleIdx="4" presStyleCnt="7" custScaleX="1264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AE2FED-8F5E-4271-A565-2E86C3ACFCD5}" type="pres">
      <dgm:prSet presAssocID="{0B278516-CF7D-4CF1-B1C8-B9D019C8F165}" presName="root" presStyleCnt="0"/>
      <dgm:spPr/>
    </dgm:pt>
    <dgm:pt modelId="{368050D4-3D33-49A1-AE4F-8D4928707355}" type="pres">
      <dgm:prSet presAssocID="{0B278516-CF7D-4CF1-B1C8-B9D019C8F165}" presName="rootComposite" presStyleCnt="0"/>
      <dgm:spPr/>
    </dgm:pt>
    <dgm:pt modelId="{0E176D4E-B880-415E-9199-E8DD16106971}" type="pres">
      <dgm:prSet presAssocID="{0B278516-CF7D-4CF1-B1C8-B9D019C8F165}" presName="rootText" presStyleLbl="node1" presStyleIdx="2" presStyleCnt="3"/>
      <dgm:spPr/>
      <dgm:t>
        <a:bodyPr/>
        <a:lstStyle/>
        <a:p>
          <a:endParaRPr lang="hu-HU"/>
        </a:p>
      </dgm:t>
    </dgm:pt>
    <dgm:pt modelId="{CA99C66E-3082-4C2B-8267-6AD1B060D83B}" type="pres">
      <dgm:prSet presAssocID="{0B278516-CF7D-4CF1-B1C8-B9D019C8F165}" presName="rootConnector" presStyleLbl="node1" presStyleIdx="2" presStyleCnt="3"/>
      <dgm:spPr/>
      <dgm:t>
        <a:bodyPr/>
        <a:lstStyle/>
        <a:p>
          <a:endParaRPr lang="hu-HU"/>
        </a:p>
      </dgm:t>
    </dgm:pt>
    <dgm:pt modelId="{060FA646-8333-48AA-B8F0-D17EDB2F8971}" type="pres">
      <dgm:prSet presAssocID="{0B278516-CF7D-4CF1-B1C8-B9D019C8F165}" presName="childShape" presStyleCnt="0"/>
      <dgm:spPr/>
    </dgm:pt>
    <dgm:pt modelId="{5A9D0F63-FA6E-4705-86E8-4D3ED474CEC8}" type="pres">
      <dgm:prSet presAssocID="{540838F6-EC8A-4074-A3C0-2AE0C14F1D75}" presName="Name13" presStyleLbl="parChTrans1D2" presStyleIdx="5" presStyleCnt="7"/>
      <dgm:spPr/>
      <dgm:t>
        <a:bodyPr/>
        <a:lstStyle/>
        <a:p>
          <a:endParaRPr lang="hu-HU"/>
        </a:p>
      </dgm:t>
    </dgm:pt>
    <dgm:pt modelId="{5DCD341A-AFEF-4BAB-8CF5-257CABBC2D43}" type="pres">
      <dgm:prSet presAssocID="{A1FA76F7-3BE5-484B-A9B6-1D9E58BFE738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501725-79D8-41BB-8F3D-0F0A036DA817}" type="pres">
      <dgm:prSet presAssocID="{72EC798C-7402-4C24-9A92-704FFC108162}" presName="Name13" presStyleLbl="parChTrans1D2" presStyleIdx="6" presStyleCnt="7"/>
      <dgm:spPr/>
      <dgm:t>
        <a:bodyPr/>
        <a:lstStyle/>
        <a:p>
          <a:endParaRPr lang="hu-HU"/>
        </a:p>
      </dgm:t>
    </dgm:pt>
    <dgm:pt modelId="{D89016D0-CE8F-47A2-A1B9-73E198347560}" type="pres">
      <dgm:prSet presAssocID="{E1882744-432D-45E1-90E5-E24B907272DC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6E10189-4807-463E-945A-2E04B01DDF75}" type="presOf" srcId="{8C9322C4-6286-49FC-BA63-5DF67F108F17}" destId="{13D1BA6C-BBB4-4B72-9AE2-1318CA2934C6}" srcOrd="0" destOrd="0" presId="urn:microsoft.com/office/officeart/2005/8/layout/hierarchy3"/>
    <dgm:cxn modelId="{894D505F-9FEF-4207-AA75-8041654808B1}" srcId="{02DEF942-8C01-4302-900E-0B306F78F3A4}" destId="{486B5162-D352-4A42-B1E5-D345108BA9B4}" srcOrd="1" destOrd="0" parTransId="{C7F023EF-FEFC-4985-A1D4-32797D070743}" sibTransId="{22DF0C78-2EBF-470C-9352-8DB9D35839A5}"/>
    <dgm:cxn modelId="{8605911D-7ABF-4210-ADB1-0C80DA313F59}" srcId="{486B5162-D352-4A42-B1E5-D345108BA9B4}" destId="{14E2DCBF-DF4F-42E9-AFA6-F5D6D5AF8147}" srcOrd="0" destOrd="0" parTransId="{505581FC-BA1F-49C7-BB86-35E5BBE3EC42}" sibTransId="{35EA945D-972C-4789-AA4E-2E508D9CCC4F}"/>
    <dgm:cxn modelId="{58FE77CD-16D8-440E-82A5-5F8AE0C9FB71}" type="presOf" srcId="{540838F6-EC8A-4074-A3C0-2AE0C14F1D75}" destId="{5A9D0F63-FA6E-4705-86E8-4D3ED474CEC8}" srcOrd="0" destOrd="0" presId="urn:microsoft.com/office/officeart/2005/8/layout/hierarchy3"/>
    <dgm:cxn modelId="{2DBAE4F2-B513-47C2-8AB8-D71105062BC7}" type="presOf" srcId="{DAB4A0AB-F1DE-4117-8837-25DA4D2BDB21}" destId="{C61CEBF7-2BF9-4A83-896F-17A09711F02D}" srcOrd="0" destOrd="0" presId="urn:microsoft.com/office/officeart/2005/8/layout/hierarchy3"/>
    <dgm:cxn modelId="{4812ADDD-96FB-4445-80F7-4B1A6FE224DB}" srcId="{4E0DA939-105C-44A0-B737-2B7142BF9B6A}" destId="{ABB9E5BA-83DC-40E5-9A62-FF5064C000A4}" srcOrd="2" destOrd="0" parTransId="{51B30300-8B26-4C5D-B97D-39F05EFDB85D}" sibTransId="{4D3501F2-BA9A-473C-96C1-F60A9E1F54F0}"/>
    <dgm:cxn modelId="{44F70135-3CA6-4DDD-889B-18D3E3ADD8F1}" type="presOf" srcId="{8D5EEB9F-9170-424D-9D10-F377EF7C9BBB}" destId="{26F70476-354D-4865-A3E8-FA0AE7F442F8}" srcOrd="0" destOrd="0" presId="urn:microsoft.com/office/officeart/2005/8/layout/hierarchy3"/>
    <dgm:cxn modelId="{7879F438-CB51-4DCF-8B94-63B413AF99CB}" srcId="{4E0DA939-105C-44A0-B737-2B7142BF9B6A}" destId="{8D5EEB9F-9170-424D-9D10-F377EF7C9BBB}" srcOrd="1" destOrd="0" parTransId="{DAB4A0AB-F1DE-4117-8837-25DA4D2BDB21}" sibTransId="{77B7D31E-2531-4A89-B6BF-7B94ED3C0BBF}"/>
    <dgm:cxn modelId="{754CF894-EB01-40D9-B9AE-3515F5264C71}" type="presOf" srcId="{4E0DA939-105C-44A0-B737-2B7142BF9B6A}" destId="{CE436F20-8D1B-4E7A-9BDD-3BC68F3A24B9}" srcOrd="0" destOrd="0" presId="urn:microsoft.com/office/officeart/2005/8/layout/hierarchy3"/>
    <dgm:cxn modelId="{06A2FA25-C67B-4C6F-952B-611EFA4E1DFC}" type="presOf" srcId="{6D9AA117-6560-47EE-9329-E1CF757F13AB}" destId="{9FA225D7-8FB7-43EB-9A1A-22C0EB549CFE}" srcOrd="0" destOrd="0" presId="urn:microsoft.com/office/officeart/2005/8/layout/hierarchy3"/>
    <dgm:cxn modelId="{8DE268BA-FBFD-4711-A75B-0860D9A35320}" type="presOf" srcId="{0B278516-CF7D-4CF1-B1C8-B9D019C8F165}" destId="{CA99C66E-3082-4C2B-8267-6AD1B060D83B}" srcOrd="1" destOrd="0" presId="urn:microsoft.com/office/officeart/2005/8/layout/hierarchy3"/>
    <dgm:cxn modelId="{2F9534D5-0A8C-4AA7-80B5-2DE1A6DAA21D}" type="presOf" srcId="{14E2DCBF-DF4F-42E9-AFA6-F5D6D5AF8147}" destId="{26731B33-8B37-42C3-AE45-A2B9388B2B2E}" srcOrd="0" destOrd="0" presId="urn:microsoft.com/office/officeart/2005/8/layout/hierarchy3"/>
    <dgm:cxn modelId="{C521D943-C1EF-44BB-BB15-EEAD94C7928A}" type="presOf" srcId="{486B5162-D352-4A42-B1E5-D345108BA9B4}" destId="{F188E275-F592-479E-91EF-E24E7F997A0E}" srcOrd="1" destOrd="0" presId="urn:microsoft.com/office/officeart/2005/8/layout/hierarchy3"/>
    <dgm:cxn modelId="{3C5FD6B6-08A0-4621-A9E7-F10492FAD4D8}" type="presOf" srcId="{E1882744-432D-45E1-90E5-E24B907272DC}" destId="{D89016D0-CE8F-47A2-A1B9-73E198347560}" srcOrd="0" destOrd="0" presId="urn:microsoft.com/office/officeart/2005/8/layout/hierarchy3"/>
    <dgm:cxn modelId="{4BAB1816-FEE1-4222-BC57-8DB2240679D2}" type="presOf" srcId="{51B30300-8B26-4C5D-B97D-39F05EFDB85D}" destId="{CF7F7C3E-ED8A-45AF-BB01-B1C11F2E5663}" srcOrd="0" destOrd="0" presId="urn:microsoft.com/office/officeart/2005/8/layout/hierarchy3"/>
    <dgm:cxn modelId="{0B083CC2-3A9B-4AE2-AFC3-ABB23FD73F27}" srcId="{4E0DA939-105C-44A0-B737-2B7142BF9B6A}" destId="{620CD400-3F42-42EC-BB95-85D70A4391F2}" srcOrd="0" destOrd="0" parTransId="{8C9322C4-6286-49FC-BA63-5DF67F108F17}" sibTransId="{6819AE08-B56C-4619-815F-A2EBC51E203A}"/>
    <dgm:cxn modelId="{6B091741-7629-42B1-A374-582FB6D013B2}" srcId="{0B278516-CF7D-4CF1-B1C8-B9D019C8F165}" destId="{A1FA76F7-3BE5-484B-A9B6-1D9E58BFE738}" srcOrd="0" destOrd="0" parTransId="{540838F6-EC8A-4074-A3C0-2AE0C14F1D75}" sibTransId="{FC3C1973-9202-4EF3-84E0-AA8552246C07}"/>
    <dgm:cxn modelId="{34B21D74-2BA4-4105-AF2F-51583A907766}" srcId="{02DEF942-8C01-4302-900E-0B306F78F3A4}" destId="{0B278516-CF7D-4CF1-B1C8-B9D019C8F165}" srcOrd="2" destOrd="0" parTransId="{8B5A4775-5FB9-4BD2-BE2A-8EAC600AE021}" sibTransId="{C468BAE0-D642-4022-BDF5-92555592A036}"/>
    <dgm:cxn modelId="{4C7AFB44-7B99-4F6E-A209-FAF6252626CC}" type="presOf" srcId="{486B5162-D352-4A42-B1E5-D345108BA9B4}" destId="{774335FE-77CC-40EE-9545-8C8DDE7D3DE6}" srcOrd="0" destOrd="0" presId="urn:microsoft.com/office/officeart/2005/8/layout/hierarchy3"/>
    <dgm:cxn modelId="{22142E7C-71E0-4CAC-96D7-8FC630C18EFD}" type="presOf" srcId="{4E0DA939-105C-44A0-B737-2B7142BF9B6A}" destId="{BCA46F88-738C-4E6B-8FBF-80EC9FD6C1D7}" srcOrd="1" destOrd="0" presId="urn:microsoft.com/office/officeart/2005/8/layout/hierarchy3"/>
    <dgm:cxn modelId="{B45101BD-498D-4E16-8FDA-01F5B027E3DC}" type="presOf" srcId="{0B278516-CF7D-4CF1-B1C8-B9D019C8F165}" destId="{0E176D4E-B880-415E-9199-E8DD16106971}" srcOrd="0" destOrd="0" presId="urn:microsoft.com/office/officeart/2005/8/layout/hierarchy3"/>
    <dgm:cxn modelId="{0F9A2362-67BA-474D-AB00-DC2BF08468C6}" srcId="{02DEF942-8C01-4302-900E-0B306F78F3A4}" destId="{4E0DA939-105C-44A0-B737-2B7142BF9B6A}" srcOrd="0" destOrd="0" parTransId="{5A8E610C-8224-4754-9C46-19AE6DB2C649}" sibTransId="{3125FAB4-B9FC-467A-94B1-612E70696C55}"/>
    <dgm:cxn modelId="{0B7F96F8-5332-4FF1-96EC-63AE9D4E8A31}" srcId="{486B5162-D352-4A42-B1E5-D345108BA9B4}" destId="{6D9AA117-6560-47EE-9329-E1CF757F13AB}" srcOrd="1" destOrd="0" parTransId="{4239792B-D740-4356-ACD8-1EB9D77DA697}" sibTransId="{4DDD6F56-E9DA-4352-9502-3913F13F1252}"/>
    <dgm:cxn modelId="{3E29E671-CC7D-4810-A306-654707455671}" srcId="{0B278516-CF7D-4CF1-B1C8-B9D019C8F165}" destId="{E1882744-432D-45E1-90E5-E24B907272DC}" srcOrd="1" destOrd="0" parTransId="{72EC798C-7402-4C24-9A92-704FFC108162}" sibTransId="{1A4BA9A4-0F1F-4D71-B0E8-74ED9734C877}"/>
    <dgm:cxn modelId="{8ADC7737-7F19-428E-9075-F67DC71997DD}" type="presOf" srcId="{620CD400-3F42-42EC-BB95-85D70A4391F2}" destId="{A3CDA10C-21C0-4CD8-AF51-A5D2AF6C8F44}" srcOrd="0" destOrd="0" presId="urn:microsoft.com/office/officeart/2005/8/layout/hierarchy3"/>
    <dgm:cxn modelId="{D2545996-6E64-4119-88F7-8065701D77FE}" type="presOf" srcId="{4239792B-D740-4356-ACD8-1EB9D77DA697}" destId="{82894497-3744-4168-BFD8-A61293B76EA0}" srcOrd="0" destOrd="0" presId="urn:microsoft.com/office/officeart/2005/8/layout/hierarchy3"/>
    <dgm:cxn modelId="{385BB2FC-0130-4E61-853A-AF56AF8F47AE}" type="presOf" srcId="{ABB9E5BA-83DC-40E5-9A62-FF5064C000A4}" destId="{AB014A8B-C5C9-432B-AEED-AE2D1BED613B}" srcOrd="0" destOrd="0" presId="urn:microsoft.com/office/officeart/2005/8/layout/hierarchy3"/>
    <dgm:cxn modelId="{9AF25B72-C058-4730-AFFF-AF5E86318594}" type="presOf" srcId="{72EC798C-7402-4C24-9A92-704FFC108162}" destId="{B4501725-79D8-41BB-8F3D-0F0A036DA817}" srcOrd="0" destOrd="0" presId="urn:microsoft.com/office/officeart/2005/8/layout/hierarchy3"/>
    <dgm:cxn modelId="{968AEB60-8E13-43AD-8AA2-2DBF8200A322}" type="presOf" srcId="{02DEF942-8C01-4302-900E-0B306F78F3A4}" destId="{9CD18D22-B73C-4C79-914A-4F2A0AF598DD}" srcOrd="0" destOrd="0" presId="urn:microsoft.com/office/officeart/2005/8/layout/hierarchy3"/>
    <dgm:cxn modelId="{928094C8-094B-439F-A16D-9B1CC4DA344D}" type="presOf" srcId="{505581FC-BA1F-49C7-BB86-35E5BBE3EC42}" destId="{EA717A77-1594-44D5-BDF2-C52C856CE870}" srcOrd="0" destOrd="0" presId="urn:microsoft.com/office/officeart/2005/8/layout/hierarchy3"/>
    <dgm:cxn modelId="{E6C4D559-7E2A-428B-A1CF-1C19270B0799}" type="presOf" srcId="{A1FA76F7-3BE5-484B-A9B6-1D9E58BFE738}" destId="{5DCD341A-AFEF-4BAB-8CF5-257CABBC2D43}" srcOrd="0" destOrd="0" presId="urn:microsoft.com/office/officeart/2005/8/layout/hierarchy3"/>
    <dgm:cxn modelId="{D9828FF1-C781-4CC4-BA87-D4A797DAB94D}" type="presParOf" srcId="{9CD18D22-B73C-4C79-914A-4F2A0AF598DD}" destId="{656EA07F-1BD9-4B06-97C9-F6A43611BA5F}" srcOrd="0" destOrd="0" presId="urn:microsoft.com/office/officeart/2005/8/layout/hierarchy3"/>
    <dgm:cxn modelId="{B7DDF37E-B0F9-4FD5-BE6F-CD5E486CA821}" type="presParOf" srcId="{656EA07F-1BD9-4B06-97C9-F6A43611BA5F}" destId="{3C2BFFE7-19EF-4CDC-B391-333F2FE200C0}" srcOrd="0" destOrd="0" presId="urn:microsoft.com/office/officeart/2005/8/layout/hierarchy3"/>
    <dgm:cxn modelId="{E38BC495-D274-46C8-94EE-FD69781312F4}" type="presParOf" srcId="{3C2BFFE7-19EF-4CDC-B391-333F2FE200C0}" destId="{CE436F20-8D1B-4E7A-9BDD-3BC68F3A24B9}" srcOrd="0" destOrd="0" presId="urn:microsoft.com/office/officeart/2005/8/layout/hierarchy3"/>
    <dgm:cxn modelId="{F4207867-203B-48D9-ADBB-91CB25945121}" type="presParOf" srcId="{3C2BFFE7-19EF-4CDC-B391-333F2FE200C0}" destId="{BCA46F88-738C-4E6B-8FBF-80EC9FD6C1D7}" srcOrd="1" destOrd="0" presId="urn:microsoft.com/office/officeart/2005/8/layout/hierarchy3"/>
    <dgm:cxn modelId="{288FF6C3-67ED-4729-95D5-54636ECB58D3}" type="presParOf" srcId="{656EA07F-1BD9-4B06-97C9-F6A43611BA5F}" destId="{BDD3BEBA-08E8-41CF-970D-72B8308E67C2}" srcOrd="1" destOrd="0" presId="urn:microsoft.com/office/officeart/2005/8/layout/hierarchy3"/>
    <dgm:cxn modelId="{83ED8018-FEEC-4BA4-8806-24F8ECC3C8F1}" type="presParOf" srcId="{BDD3BEBA-08E8-41CF-970D-72B8308E67C2}" destId="{13D1BA6C-BBB4-4B72-9AE2-1318CA2934C6}" srcOrd="0" destOrd="0" presId="urn:microsoft.com/office/officeart/2005/8/layout/hierarchy3"/>
    <dgm:cxn modelId="{7076ADDF-74C7-493B-BEEF-47DA13401DC6}" type="presParOf" srcId="{BDD3BEBA-08E8-41CF-970D-72B8308E67C2}" destId="{A3CDA10C-21C0-4CD8-AF51-A5D2AF6C8F44}" srcOrd="1" destOrd="0" presId="urn:microsoft.com/office/officeart/2005/8/layout/hierarchy3"/>
    <dgm:cxn modelId="{8A0BBDC7-0AB3-4AA8-9CCA-F4662A9F1851}" type="presParOf" srcId="{BDD3BEBA-08E8-41CF-970D-72B8308E67C2}" destId="{C61CEBF7-2BF9-4A83-896F-17A09711F02D}" srcOrd="2" destOrd="0" presId="urn:microsoft.com/office/officeart/2005/8/layout/hierarchy3"/>
    <dgm:cxn modelId="{19D51AAF-FD14-4C4C-B835-DE55446879C1}" type="presParOf" srcId="{BDD3BEBA-08E8-41CF-970D-72B8308E67C2}" destId="{26F70476-354D-4865-A3E8-FA0AE7F442F8}" srcOrd="3" destOrd="0" presId="urn:microsoft.com/office/officeart/2005/8/layout/hierarchy3"/>
    <dgm:cxn modelId="{F95A0BA8-6CD5-42C2-97AC-F6058B328074}" type="presParOf" srcId="{BDD3BEBA-08E8-41CF-970D-72B8308E67C2}" destId="{CF7F7C3E-ED8A-45AF-BB01-B1C11F2E5663}" srcOrd="4" destOrd="0" presId="urn:microsoft.com/office/officeart/2005/8/layout/hierarchy3"/>
    <dgm:cxn modelId="{0F39671A-3E62-43A1-B6CC-F87136DD6CC0}" type="presParOf" srcId="{BDD3BEBA-08E8-41CF-970D-72B8308E67C2}" destId="{AB014A8B-C5C9-432B-AEED-AE2D1BED613B}" srcOrd="5" destOrd="0" presId="urn:microsoft.com/office/officeart/2005/8/layout/hierarchy3"/>
    <dgm:cxn modelId="{E353C348-A895-4C81-B89C-FB528CD6ED84}" type="presParOf" srcId="{9CD18D22-B73C-4C79-914A-4F2A0AF598DD}" destId="{117D5994-1F8E-4633-BC1F-1DD3F3142337}" srcOrd="1" destOrd="0" presId="urn:microsoft.com/office/officeart/2005/8/layout/hierarchy3"/>
    <dgm:cxn modelId="{741BC06A-7703-4710-A407-6DB2E7E8796D}" type="presParOf" srcId="{117D5994-1F8E-4633-BC1F-1DD3F3142337}" destId="{230AF68C-2C2A-43F2-9ABD-9807A986CBE9}" srcOrd="0" destOrd="0" presId="urn:microsoft.com/office/officeart/2005/8/layout/hierarchy3"/>
    <dgm:cxn modelId="{C5262DAD-972D-4B72-98C0-758CF6CC7F31}" type="presParOf" srcId="{230AF68C-2C2A-43F2-9ABD-9807A986CBE9}" destId="{774335FE-77CC-40EE-9545-8C8DDE7D3DE6}" srcOrd="0" destOrd="0" presId="urn:microsoft.com/office/officeart/2005/8/layout/hierarchy3"/>
    <dgm:cxn modelId="{2107ADB4-79AF-4FE7-A631-9A897EF234D1}" type="presParOf" srcId="{230AF68C-2C2A-43F2-9ABD-9807A986CBE9}" destId="{F188E275-F592-479E-91EF-E24E7F997A0E}" srcOrd="1" destOrd="0" presId="urn:microsoft.com/office/officeart/2005/8/layout/hierarchy3"/>
    <dgm:cxn modelId="{065A7885-464B-41DC-AC9E-538CA4159E65}" type="presParOf" srcId="{117D5994-1F8E-4633-BC1F-1DD3F3142337}" destId="{04207027-6F87-41B4-8678-D1BF88D35134}" srcOrd="1" destOrd="0" presId="urn:microsoft.com/office/officeart/2005/8/layout/hierarchy3"/>
    <dgm:cxn modelId="{A37BFC3E-D557-41B1-9060-9C9B4F728BCF}" type="presParOf" srcId="{04207027-6F87-41B4-8678-D1BF88D35134}" destId="{EA717A77-1594-44D5-BDF2-C52C856CE870}" srcOrd="0" destOrd="0" presId="urn:microsoft.com/office/officeart/2005/8/layout/hierarchy3"/>
    <dgm:cxn modelId="{4B4CD716-39A1-4D2E-A7B3-D3B016690A7B}" type="presParOf" srcId="{04207027-6F87-41B4-8678-D1BF88D35134}" destId="{26731B33-8B37-42C3-AE45-A2B9388B2B2E}" srcOrd="1" destOrd="0" presId="urn:microsoft.com/office/officeart/2005/8/layout/hierarchy3"/>
    <dgm:cxn modelId="{6535C6A9-7869-4A15-9C2E-C82AABF27EDA}" type="presParOf" srcId="{04207027-6F87-41B4-8678-D1BF88D35134}" destId="{82894497-3744-4168-BFD8-A61293B76EA0}" srcOrd="2" destOrd="0" presId="urn:microsoft.com/office/officeart/2005/8/layout/hierarchy3"/>
    <dgm:cxn modelId="{ACA74864-76BB-41A3-B7DC-0B0E3C5E57DE}" type="presParOf" srcId="{04207027-6F87-41B4-8678-D1BF88D35134}" destId="{9FA225D7-8FB7-43EB-9A1A-22C0EB549CFE}" srcOrd="3" destOrd="0" presId="urn:microsoft.com/office/officeart/2005/8/layout/hierarchy3"/>
    <dgm:cxn modelId="{EE3EC756-5F76-4ACE-8FCB-F38FEE999001}" type="presParOf" srcId="{9CD18D22-B73C-4C79-914A-4F2A0AF598DD}" destId="{50AE2FED-8F5E-4271-A565-2E86C3ACFCD5}" srcOrd="2" destOrd="0" presId="urn:microsoft.com/office/officeart/2005/8/layout/hierarchy3"/>
    <dgm:cxn modelId="{46455385-92F2-4EB0-B39A-DF17C90A326D}" type="presParOf" srcId="{50AE2FED-8F5E-4271-A565-2E86C3ACFCD5}" destId="{368050D4-3D33-49A1-AE4F-8D4928707355}" srcOrd="0" destOrd="0" presId="urn:microsoft.com/office/officeart/2005/8/layout/hierarchy3"/>
    <dgm:cxn modelId="{A2FC98C3-A345-4F19-B917-269B91136010}" type="presParOf" srcId="{368050D4-3D33-49A1-AE4F-8D4928707355}" destId="{0E176D4E-B880-415E-9199-E8DD16106971}" srcOrd="0" destOrd="0" presId="urn:microsoft.com/office/officeart/2005/8/layout/hierarchy3"/>
    <dgm:cxn modelId="{89758327-FCB4-4FA9-9F54-C52B59C9706A}" type="presParOf" srcId="{368050D4-3D33-49A1-AE4F-8D4928707355}" destId="{CA99C66E-3082-4C2B-8267-6AD1B060D83B}" srcOrd="1" destOrd="0" presId="urn:microsoft.com/office/officeart/2005/8/layout/hierarchy3"/>
    <dgm:cxn modelId="{47C90304-9776-4917-92E0-5673D15CFD37}" type="presParOf" srcId="{50AE2FED-8F5E-4271-A565-2E86C3ACFCD5}" destId="{060FA646-8333-48AA-B8F0-D17EDB2F8971}" srcOrd="1" destOrd="0" presId="urn:microsoft.com/office/officeart/2005/8/layout/hierarchy3"/>
    <dgm:cxn modelId="{8CF85671-2A0B-4A60-964A-9043C4F8EFE4}" type="presParOf" srcId="{060FA646-8333-48AA-B8F0-D17EDB2F8971}" destId="{5A9D0F63-FA6E-4705-86E8-4D3ED474CEC8}" srcOrd="0" destOrd="0" presId="urn:microsoft.com/office/officeart/2005/8/layout/hierarchy3"/>
    <dgm:cxn modelId="{DD29CA99-EF83-4D0B-B689-E697F3ED8872}" type="presParOf" srcId="{060FA646-8333-48AA-B8F0-D17EDB2F8971}" destId="{5DCD341A-AFEF-4BAB-8CF5-257CABBC2D43}" srcOrd="1" destOrd="0" presId="urn:microsoft.com/office/officeart/2005/8/layout/hierarchy3"/>
    <dgm:cxn modelId="{2ED93823-EEF5-4265-A483-1E21E4AA649C}" type="presParOf" srcId="{060FA646-8333-48AA-B8F0-D17EDB2F8971}" destId="{B4501725-79D8-41BB-8F3D-0F0A036DA817}" srcOrd="2" destOrd="0" presId="urn:microsoft.com/office/officeart/2005/8/layout/hierarchy3"/>
    <dgm:cxn modelId="{6B779C93-3436-45DC-8821-34145DC1C1C5}" type="presParOf" srcId="{060FA646-8333-48AA-B8F0-D17EDB2F8971}" destId="{D89016D0-CE8F-47A2-A1B9-73E1983475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36F20-8D1B-4E7A-9BDD-3BC68F3A24B9}">
      <dsp:nvSpPr>
        <dsp:cNvPr id="0" name=""/>
        <dsp:cNvSpPr/>
      </dsp:nvSpPr>
      <dsp:spPr>
        <a:xfrm>
          <a:off x="141096" y="1515"/>
          <a:ext cx="2802927" cy="836460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Élet – és baleset-biztosítások</a:t>
          </a:r>
          <a:endParaRPr lang="hu-HU" sz="1400" b="1" kern="1200" dirty="0"/>
        </a:p>
      </dsp:txBody>
      <dsp:txXfrm>
        <a:off x="141096" y="1515"/>
        <a:ext cx="2802927" cy="836460"/>
      </dsp:txXfrm>
    </dsp:sp>
    <dsp:sp modelId="{13D1BA6C-BBB4-4B72-9AE2-1318CA2934C6}">
      <dsp:nvSpPr>
        <dsp:cNvPr id="0" name=""/>
        <dsp:cNvSpPr/>
      </dsp:nvSpPr>
      <dsp:spPr>
        <a:xfrm>
          <a:off x="421389" y="837975"/>
          <a:ext cx="280292" cy="62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345"/>
              </a:lnTo>
              <a:lnTo>
                <a:pt x="280292" y="6273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A10C-21C0-4CD8-AF51-A5D2AF6C8F44}">
      <dsp:nvSpPr>
        <dsp:cNvPr id="0" name=""/>
        <dsp:cNvSpPr/>
      </dsp:nvSpPr>
      <dsp:spPr>
        <a:xfrm>
          <a:off x="701681" y="1047090"/>
          <a:ext cx="2408416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GYERMEKKÖTVÉNY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rgbClr val="003399"/>
              </a:solidFill>
            </a:rPr>
            <a:t>A gondos szülők biztosítása</a:t>
          </a:r>
          <a:endParaRPr lang="hu-HU" sz="1500" kern="1200" dirty="0">
            <a:solidFill>
              <a:srgbClr val="003399"/>
            </a:solidFill>
          </a:endParaRPr>
        </a:p>
      </dsp:txBody>
      <dsp:txXfrm>
        <a:off x="701681" y="1047090"/>
        <a:ext cx="2408416" cy="836460"/>
      </dsp:txXfrm>
    </dsp:sp>
    <dsp:sp modelId="{C61CEBF7-2BF9-4A83-896F-17A09711F02D}">
      <dsp:nvSpPr>
        <dsp:cNvPr id="0" name=""/>
        <dsp:cNvSpPr/>
      </dsp:nvSpPr>
      <dsp:spPr>
        <a:xfrm>
          <a:off x="421389" y="837975"/>
          <a:ext cx="280292" cy="16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920"/>
              </a:lnTo>
              <a:lnTo>
                <a:pt x="280292" y="16729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70476-354D-4865-A3E8-FA0AE7F442F8}">
      <dsp:nvSpPr>
        <dsp:cNvPr id="0" name=""/>
        <dsp:cNvSpPr/>
      </dsp:nvSpPr>
      <dsp:spPr>
        <a:xfrm>
          <a:off x="701681" y="2092666"/>
          <a:ext cx="2408724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JÖVŐIDŐ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rgbClr val="003399"/>
              </a:solidFill>
            </a:rPr>
            <a:t>Gondolkodjunk együtt a nyugdíjról</a:t>
          </a:r>
          <a:endParaRPr lang="hu-HU" sz="1500" kern="1200" dirty="0">
            <a:solidFill>
              <a:srgbClr val="003399"/>
            </a:solidFill>
          </a:endParaRPr>
        </a:p>
      </dsp:txBody>
      <dsp:txXfrm>
        <a:off x="701681" y="2092666"/>
        <a:ext cx="2408724" cy="836460"/>
      </dsp:txXfrm>
    </dsp:sp>
    <dsp:sp modelId="{CF7F7C3E-ED8A-45AF-BB01-B1C11F2E5663}">
      <dsp:nvSpPr>
        <dsp:cNvPr id="0" name=""/>
        <dsp:cNvSpPr/>
      </dsp:nvSpPr>
      <dsp:spPr>
        <a:xfrm>
          <a:off x="421389" y="837975"/>
          <a:ext cx="280292" cy="271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95"/>
              </a:lnTo>
              <a:lnTo>
                <a:pt x="280292" y="27184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14A8B-C5C9-432B-AEED-AE2D1BED613B}">
      <dsp:nvSpPr>
        <dsp:cNvPr id="0" name=""/>
        <dsp:cNvSpPr/>
      </dsp:nvSpPr>
      <dsp:spPr>
        <a:xfrm>
          <a:off x="701681" y="3138241"/>
          <a:ext cx="2346451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Élet-baleset- és betegségbiztosítás</a:t>
          </a:r>
          <a:endParaRPr lang="hu-HU" sz="1500" b="1" kern="1200" dirty="0">
            <a:solidFill>
              <a:srgbClr val="003399"/>
            </a:solidFill>
          </a:endParaRPr>
        </a:p>
      </dsp:txBody>
      <dsp:txXfrm>
        <a:off x="701681" y="3138241"/>
        <a:ext cx="2346451" cy="836460"/>
      </dsp:txXfrm>
    </dsp:sp>
    <dsp:sp modelId="{774335FE-77CC-40EE-9545-8C8DDE7D3DE6}">
      <dsp:nvSpPr>
        <dsp:cNvPr id="0" name=""/>
        <dsp:cNvSpPr/>
      </dsp:nvSpPr>
      <dsp:spPr>
        <a:xfrm>
          <a:off x="3362254" y="1515"/>
          <a:ext cx="1894331" cy="836460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Lakásbiztosítás</a:t>
          </a:r>
          <a:endParaRPr lang="hu-HU" sz="1400" b="1" kern="1200" dirty="0"/>
        </a:p>
      </dsp:txBody>
      <dsp:txXfrm>
        <a:off x="3362254" y="1515"/>
        <a:ext cx="1894331" cy="836460"/>
      </dsp:txXfrm>
    </dsp:sp>
    <dsp:sp modelId="{EA717A77-1594-44D5-BDF2-C52C856CE870}">
      <dsp:nvSpPr>
        <dsp:cNvPr id="0" name=""/>
        <dsp:cNvSpPr/>
      </dsp:nvSpPr>
      <dsp:spPr>
        <a:xfrm>
          <a:off x="3551687" y="837975"/>
          <a:ext cx="189433" cy="62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345"/>
              </a:lnTo>
              <a:lnTo>
                <a:pt x="189433" y="6273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31B33-8B37-42C3-AE45-A2B9388B2B2E}">
      <dsp:nvSpPr>
        <dsp:cNvPr id="0" name=""/>
        <dsp:cNvSpPr/>
      </dsp:nvSpPr>
      <dsp:spPr>
        <a:xfrm>
          <a:off x="3741120" y="1047090"/>
          <a:ext cx="1692593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HÁZ-TARTÁS</a:t>
          </a:r>
          <a:endParaRPr lang="hu-HU" sz="1500" b="1" kern="1200" dirty="0">
            <a:solidFill>
              <a:srgbClr val="003399"/>
            </a:solidFill>
          </a:endParaRPr>
        </a:p>
      </dsp:txBody>
      <dsp:txXfrm>
        <a:off x="3741120" y="1047090"/>
        <a:ext cx="1692593" cy="836460"/>
      </dsp:txXfrm>
    </dsp:sp>
    <dsp:sp modelId="{82894497-3744-4168-BFD8-A61293B76EA0}">
      <dsp:nvSpPr>
        <dsp:cNvPr id="0" name=""/>
        <dsp:cNvSpPr/>
      </dsp:nvSpPr>
      <dsp:spPr>
        <a:xfrm>
          <a:off x="3551687" y="837975"/>
          <a:ext cx="189433" cy="16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920"/>
              </a:lnTo>
              <a:lnTo>
                <a:pt x="189433" y="16729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25D7-8FB7-43EB-9A1A-22C0EB549CFE}">
      <dsp:nvSpPr>
        <dsp:cNvPr id="0" name=""/>
        <dsp:cNvSpPr/>
      </dsp:nvSpPr>
      <dsp:spPr>
        <a:xfrm>
          <a:off x="3741120" y="2092666"/>
          <a:ext cx="1692593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BÁSTYA MAX</a:t>
          </a:r>
          <a:endParaRPr lang="hu-HU" sz="1500" b="1" kern="1200" dirty="0">
            <a:solidFill>
              <a:srgbClr val="003399"/>
            </a:solidFill>
          </a:endParaRPr>
        </a:p>
      </dsp:txBody>
      <dsp:txXfrm>
        <a:off x="3741120" y="2092666"/>
        <a:ext cx="1692593" cy="836460"/>
      </dsp:txXfrm>
    </dsp:sp>
    <dsp:sp modelId="{0E176D4E-B880-415E-9199-E8DD16106971}">
      <dsp:nvSpPr>
        <dsp:cNvPr id="0" name=""/>
        <dsp:cNvSpPr/>
      </dsp:nvSpPr>
      <dsp:spPr>
        <a:xfrm>
          <a:off x="5674815" y="1515"/>
          <a:ext cx="1672920" cy="836460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Gépjármű-biztosítások</a:t>
          </a:r>
          <a:endParaRPr lang="hu-HU" sz="1400" b="1" kern="1200" dirty="0"/>
        </a:p>
      </dsp:txBody>
      <dsp:txXfrm>
        <a:off x="5674815" y="1515"/>
        <a:ext cx="1672920" cy="836460"/>
      </dsp:txXfrm>
    </dsp:sp>
    <dsp:sp modelId="{5A9D0F63-FA6E-4705-86E8-4D3ED474CEC8}">
      <dsp:nvSpPr>
        <dsp:cNvPr id="0" name=""/>
        <dsp:cNvSpPr/>
      </dsp:nvSpPr>
      <dsp:spPr>
        <a:xfrm>
          <a:off x="5842107" y="837975"/>
          <a:ext cx="167292" cy="62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345"/>
              </a:lnTo>
              <a:lnTo>
                <a:pt x="167292" y="6273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D341A-AFEF-4BAB-8CF5-257CABBC2D43}">
      <dsp:nvSpPr>
        <dsp:cNvPr id="0" name=""/>
        <dsp:cNvSpPr/>
      </dsp:nvSpPr>
      <dsp:spPr>
        <a:xfrm>
          <a:off x="6009399" y="1047090"/>
          <a:ext cx="1338336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KGFB</a:t>
          </a:r>
          <a:endParaRPr lang="hu-HU" sz="1500" b="1" kern="1200" dirty="0">
            <a:solidFill>
              <a:srgbClr val="003399"/>
            </a:solidFill>
          </a:endParaRPr>
        </a:p>
      </dsp:txBody>
      <dsp:txXfrm>
        <a:off x="6009399" y="1047090"/>
        <a:ext cx="1338336" cy="836460"/>
      </dsp:txXfrm>
    </dsp:sp>
    <dsp:sp modelId="{B4501725-79D8-41BB-8F3D-0F0A036DA817}">
      <dsp:nvSpPr>
        <dsp:cNvPr id="0" name=""/>
        <dsp:cNvSpPr/>
      </dsp:nvSpPr>
      <dsp:spPr>
        <a:xfrm>
          <a:off x="5842107" y="837975"/>
          <a:ext cx="167292" cy="16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920"/>
              </a:lnTo>
              <a:lnTo>
                <a:pt x="167292" y="16729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016D0-CE8F-47A2-A1B9-73E198347560}">
      <dsp:nvSpPr>
        <dsp:cNvPr id="0" name=""/>
        <dsp:cNvSpPr/>
      </dsp:nvSpPr>
      <dsp:spPr>
        <a:xfrm>
          <a:off x="6009399" y="2092666"/>
          <a:ext cx="1338336" cy="836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rgbClr val="003399"/>
              </a:solidFill>
            </a:rPr>
            <a:t>CASCO</a:t>
          </a:r>
          <a:endParaRPr lang="hu-HU" sz="1500" b="1" kern="1200" dirty="0">
            <a:solidFill>
              <a:srgbClr val="003399"/>
            </a:solidFill>
          </a:endParaRPr>
        </a:p>
      </dsp:txBody>
      <dsp:txXfrm>
        <a:off x="6009399" y="2092666"/>
        <a:ext cx="1338336" cy="83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913" y="1268413"/>
            <a:ext cx="6781800" cy="1485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</a:rPr>
              <a:t>SIGNAL Biztosító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Partnereink a szakszervezetek</a:t>
            </a:r>
            <a:br>
              <a:rPr lang="hu-HU" dirty="0" smtClean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924175"/>
            <a:ext cx="63992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5093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789040"/>
            <a:ext cx="4321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Egyéni biztosításaink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2988" y="1412875"/>
            <a:ext cx="6985000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Gépjármű-biztosítások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6985000" cy="9350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27063" indent="-6270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Gépjármű-felelősségbiztosítás		15% engedmény</a:t>
            </a:r>
          </a:p>
          <a:p>
            <a:pPr marL="284163" indent="-2841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CASCO					10% engedmény</a:t>
            </a:r>
          </a:p>
          <a:p>
            <a:pPr marL="284163" indent="-2841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kern="0" dirty="0">
              <a:latin typeface="+mn-lt"/>
            </a:endParaRPr>
          </a:p>
          <a:p>
            <a:pPr marL="284163" indent="-2841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b="0" kern="0" dirty="0">
              <a:latin typeface="+mn-lt"/>
            </a:endParaRPr>
          </a:p>
          <a:p>
            <a:pPr marL="284163" indent="-284163" algn="ctr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3141663"/>
            <a:ext cx="50419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4163" indent="-284163" defTabSz="757238">
              <a:spcBef>
                <a:spcPct val="20000"/>
              </a:spcBef>
              <a:spcAft>
                <a:spcPct val="20000"/>
              </a:spcAft>
              <a:buSzPct val="100000"/>
              <a:buFontTx/>
              <a:buChar char="•"/>
              <a:defRPr/>
            </a:pPr>
            <a:r>
              <a:rPr lang="hu-HU" sz="1800" i="1" dirty="0">
                <a:latin typeface="+mn-lt"/>
              </a:rPr>
              <a:t>A szakszervezeti tagságot igazolni kell!</a:t>
            </a:r>
          </a:p>
          <a:p>
            <a:pPr marL="627063" indent="-6270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kern="0" dirty="0">
              <a:latin typeface="+mn-lt"/>
            </a:endParaRPr>
          </a:p>
          <a:p>
            <a:pPr marL="284163" indent="-2841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kern="0" dirty="0">
              <a:latin typeface="+mn-lt"/>
            </a:endParaRPr>
          </a:p>
          <a:p>
            <a:pPr marL="284163" indent="-284163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b="0" kern="0" dirty="0">
              <a:latin typeface="+mn-lt"/>
            </a:endParaRPr>
          </a:p>
          <a:p>
            <a:pPr marL="284163" indent="-284163" algn="ctr" defTabSz="757238" eaLnBrk="0" hangingPunct="0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endParaRPr lang="hu-HU" sz="20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116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W:\Marketing\MEGTAKARÍTÁSI TERV - ovb\Megvásárolt fotók\megtakterv_kep3.png"/>
          <p:cNvPicPr>
            <a:picLocks noChangeAspect="1" noChangeArrowheads="1"/>
          </p:cNvPicPr>
          <p:nvPr/>
        </p:nvPicPr>
        <p:blipFill>
          <a:blip r:embed="rId2" cstate="print"/>
          <a:srcRect l="23999" t="10071" r="19199"/>
          <a:stretch>
            <a:fillRect/>
          </a:stretch>
        </p:blipFill>
        <p:spPr bwMode="auto">
          <a:xfrm>
            <a:off x="4284663" y="2336800"/>
            <a:ext cx="36925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Szövegdoboz 4"/>
          <p:cNvSpPr txBox="1">
            <a:spLocks noChangeArrowheads="1"/>
          </p:cNvSpPr>
          <p:nvPr/>
        </p:nvSpPr>
        <p:spPr bwMode="auto">
          <a:xfrm>
            <a:off x="1619250" y="1484313"/>
            <a:ext cx="561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>
                <a:latin typeface="Viner Hand ITC" pitchFamily="66" charset="0"/>
              </a:rPr>
              <a:t>Kedvezményes szolgáltatásaink</a:t>
            </a:r>
          </a:p>
        </p:txBody>
      </p:sp>
    </p:spTree>
    <p:extLst>
      <p:ext uri="{BB962C8B-B14F-4D97-AF65-F5344CB8AC3E}">
        <p14:creationId xmlns:p14="http://schemas.microsoft.com/office/powerpoint/2010/main" xmlns="" val="42836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6842125" cy="24479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Ágazati szakszervezetek/alapszervezetek tagjaik részére. </a:t>
            </a:r>
          </a:p>
          <a:p>
            <a:pPr marL="284163" lvl="1" indent="-284163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1800" b="1" dirty="0" smtClean="0">
                <a:solidFill>
                  <a:schemeClr val="tx1"/>
                </a:solidFill>
                <a:ea typeface="+mn-ea"/>
                <a:cs typeface="+mn-cs"/>
              </a:rPr>
              <a:t>A tagdíjba beépíthető a biztosítás díja.  </a:t>
            </a:r>
          </a:p>
          <a:p>
            <a:pPr marL="284163" lvl="1" indent="-284163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1800" b="1" dirty="0" smtClean="0">
                <a:solidFill>
                  <a:schemeClr val="tx1"/>
                </a:solidFill>
                <a:ea typeface="+mn-ea"/>
                <a:cs typeface="+mn-cs"/>
              </a:rPr>
              <a:t>Szakszervezeti tag családtagjai</a:t>
            </a:r>
          </a:p>
          <a:p>
            <a:pPr marL="284163" lvl="1" indent="-284163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1800" b="1" dirty="0" smtClean="0">
                <a:solidFill>
                  <a:schemeClr val="tx1"/>
                </a:solidFill>
                <a:ea typeface="+mn-ea"/>
                <a:cs typeface="+mn-cs"/>
              </a:rPr>
              <a:t>Közös háztartásban élő közeli hozzátartozókra (házastárs,gyermek) és élettársakra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Szakszervezeti csoportos baleset-biztosítás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2988" y="1196975"/>
            <a:ext cx="6624637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Kik vehetik igénybe?</a:t>
            </a:r>
          </a:p>
        </p:txBody>
      </p:sp>
      <p:pic>
        <p:nvPicPr>
          <p:cNvPr id="29702" name="Picture 4" descr="W:\Marketing\CSOPORTOS BALESETBIZTOSÍTÁS\Megvásárolt képek\csopbal_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165600"/>
            <a:ext cx="33099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zövegdoboz 7"/>
          <p:cNvSpPr txBox="1">
            <a:spLocks noChangeArrowheads="1"/>
          </p:cNvSpPr>
          <p:nvPr/>
        </p:nvSpPr>
        <p:spPr bwMode="auto">
          <a:xfrm>
            <a:off x="5148263" y="4437063"/>
            <a:ext cx="37449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1600" b="0">
                <a:latin typeface="Arial" charset="0"/>
              </a:rPr>
              <a:t>Változás: </a:t>
            </a:r>
          </a:p>
          <a:p>
            <a:pPr eaLnBrk="0" hangingPunct="0"/>
            <a:r>
              <a:rPr lang="hu-HU" sz="1600" b="0">
                <a:latin typeface="Arial" charset="0"/>
              </a:rPr>
              <a:t>A munkahelyi baleset a családtagokra is kiterjed.</a:t>
            </a:r>
          </a:p>
          <a:p>
            <a:pPr eaLnBrk="0" hangingPunct="0"/>
            <a:endParaRPr lang="hu-HU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914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7" y="1289908"/>
            <a:ext cx="7489825" cy="439263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		             	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Baleseti halál				300.000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Baleseti rokkantság			300.000	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Baleseti kórházi napidíj			700	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Csonttörés				7.000	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Égési sérülés				40.000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Baleseti műtéti térítés			40.000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Munkahelyi balesetre járó szolgáltatás: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3 napot meghaladó táppénz		4.000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21 napot meghaladó táppénz		7.000	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hu-H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                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Csoportos biztosítások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71600" y="980728"/>
            <a:ext cx="748982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Szakszervezeti csoportos baleset-biztosítás</a:t>
            </a:r>
          </a:p>
        </p:txBody>
      </p:sp>
    </p:spTree>
    <p:extLst>
      <p:ext uri="{BB962C8B-B14F-4D97-AF65-F5344CB8AC3E}">
        <p14:creationId xmlns:p14="http://schemas.microsoft.com/office/powerpoint/2010/main" xmlns="" val="1265271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467600" cy="2376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b="1" smtClean="0">
                <a:solidFill>
                  <a:schemeClr val="tx1"/>
                </a:solidFill>
              </a:rPr>
              <a:t>Szakszervezet kötheti:</a:t>
            </a:r>
          </a:p>
          <a:p>
            <a:pPr>
              <a:lnSpc>
                <a:spcPct val="90000"/>
              </a:lnSpc>
            </a:pPr>
            <a:r>
              <a:rPr lang="hu-HU" sz="2000" smtClean="0">
                <a:solidFill>
                  <a:schemeClr val="tx1"/>
                </a:solidFill>
              </a:rPr>
              <a:t>A munkavállalókat mentesíti a gondatlan károkozási események bekövetkezéséből származó, az őket ilyen esetben terhelő részkártérítési kötelezettség megfizetése alól. </a:t>
            </a:r>
          </a:p>
          <a:p>
            <a:pPr>
              <a:lnSpc>
                <a:spcPct val="90000"/>
              </a:lnSpc>
            </a:pPr>
            <a:r>
              <a:rPr lang="hu-HU" sz="2000" smtClean="0">
                <a:solidFill>
                  <a:schemeClr val="tx1"/>
                </a:solidFill>
              </a:rPr>
              <a:t>A kártérítés kifizetéséhez a munkavállalói részkártérítési kötelezettséget megállapító jogerős munkáltatói határozat megléte szükséges.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Csoportos biztosítások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2988" y="1268413"/>
            <a:ext cx="748982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Munkavállalói felelősségbiztosítás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649788"/>
            <a:ext cx="236537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709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3040"/>
            <a:ext cx="7489825" cy="352901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Kártérítési limit		Kártérítési limit		Éves díj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(Ft/fő/kár)			(Ft/év)				(Ft/fő)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1 200 000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	 950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950 000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 	 900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750 000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  	 850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500 000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  	 750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400 000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  	 650</a:t>
            </a:r>
          </a:p>
          <a:p>
            <a:pPr>
              <a:buFontTx/>
              <a:buNone/>
            </a:pPr>
            <a:r>
              <a:rPr lang="hu-HU" sz="2000" dirty="0" smtClean="0">
                <a:solidFill>
                  <a:schemeClr val="tx1"/>
                </a:solidFill>
              </a:rPr>
              <a:t>   300 000			10 000 </a:t>
            </a:r>
            <a:r>
              <a:rPr lang="hu-HU" sz="2000" dirty="0" err="1" smtClean="0">
                <a:solidFill>
                  <a:schemeClr val="tx1"/>
                </a:solidFill>
              </a:rPr>
              <a:t>000</a:t>
            </a:r>
            <a:r>
              <a:rPr lang="hu-HU" sz="2000" dirty="0" smtClean="0">
                <a:solidFill>
                  <a:schemeClr val="tx1"/>
                </a:solidFill>
              </a:rPr>
              <a:t>		  	 550</a:t>
            </a:r>
          </a:p>
          <a:p>
            <a:pPr algn="ctr">
              <a:buFontTx/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A kártérítési limit a létszámtól függ.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Minimális létszám: 100 fő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42988" y="1027003"/>
            <a:ext cx="748982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>
                <a:latin typeface="Arial" charset="0"/>
              </a:rPr>
              <a:t>Csoportos Munkavállalói felelősség-biztosítás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Csoportos biztosítások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6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Egyéni biztosításaink</a:t>
            </a:r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308447"/>
          <a:ext cx="7488832" cy="397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8825" y="4292600"/>
            <a:ext cx="3592513" cy="2016125"/>
          </a:xfrm>
          <a:prstGeom prst="rect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465687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7" y="1844675"/>
            <a:ext cx="5184775" cy="4689201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chemeClr val="tx1"/>
                </a:solidFill>
              </a:rPr>
              <a:t>Szakszervezeti tagsággal rendelkezők és családtagjaik részére</a:t>
            </a:r>
          </a:p>
          <a:p>
            <a:pPr eaLnBrk="1" hangingPunct="1"/>
            <a:r>
              <a:rPr lang="hu-HU" sz="2000" b="1" dirty="0" smtClean="0">
                <a:solidFill>
                  <a:schemeClr val="tx1"/>
                </a:solidFill>
              </a:rPr>
              <a:t>Nincs egészségügyi nyilatkozat.</a:t>
            </a:r>
          </a:p>
          <a:p>
            <a:pPr eaLnBrk="1" hangingPunct="1"/>
            <a:r>
              <a:rPr lang="hu-HU" sz="2000" b="1" dirty="0" smtClean="0">
                <a:solidFill>
                  <a:schemeClr val="tx1"/>
                </a:solidFill>
              </a:rPr>
              <a:t>A biztosítás díját egyénileg fizetik.</a:t>
            </a:r>
          </a:p>
          <a:p>
            <a:pPr eaLnBrk="1" hangingPunct="1"/>
            <a:r>
              <a:rPr lang="hu-HU" sz="2000" b="1" dirty="0" smtClean="0">
                <a:solidFill>
                  <a:schemeClr val="tx1"/>
                </a:solidFill>
              </a:rPr>
              <a:t>Csak féléves és éves díjjal lehet fizetni, csoportos beszedéssel.</a:t>
            </a:r>
          </a:p>
          <a:p>
            <a:pPr eaLnBrk="1" hangingPunct="1"/>
            <a:r>
              <a:rPr lang="hu-HU" sz="2000" b="1" dirty="0" smtClean="0">
                <a:solidFill>
                  <a:schemeClr val="tx1"/>
                </a:solidFill>
              </a:rPr>
              <a:t>A szakszervezeti tagságot igazolni kell.</a:t>
            </a:r>
          </a:p>
          <a:p>
            <a:pPr eaLnBrk="1" hangingPunct="1"/>
            <a:r>
              <a:rPr lang="hu-HU" sz="2000" b="1" dirty="0" err="1" smtClean="0">
                <a:solidFill>
                  <a:schemeClr val="tx1"/>
                </a:solidFill>
              </a:rPr>
              <a:t>Cafeteriaként</a:t>
            </a:r>
            <a:r>
              <a:rPr lang="hu-HU" sz="2000" b="1" dirty="0" smtClean="0">
                <a:solidFill>
                  <a:schemeClr val="tx1"/>
                </a:solidFill>
              </a:rPr>
              <a:t> is tárgyalható (munkáltató köti, előzetes engedély szükséges hozzá)</a:t>
            </a:r>
          </a:p>
          <a:p>
            <a:pPr marL="0" indent="0" eaLnBrk="1" hangingPunct="1">
              <a:buNone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eaLnBrk="1" hangingPunct="1"/>
            <a:endParaRPr lang="hu-HU" sz="20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hu-HU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58850" y="228600"/>
            <a:ext cx="6781800" cy="8382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Egyéni biztosításaink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2988" y="1412875"/>
            <a:ext cx="5184775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84163" indent="-284163" algn="ctr" defTabSz="757238"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hu-HU" sz="2000" kern="0" dirty="0">
                <a:latin typeface="+mn-lt"/>
              </a:rPr>
              <a:t>Betegség-, baleset- és életbiztosítás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963" y="3429000"/>
            <a:ext cx="2643187" cy="2105025"/>
          </a:xfrm>
          <a:prstGeom prst="rect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8728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850" y="503238"/>
            <a:ext cx="6781800" cy="838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hu-HU" sz="2200" dirty="0" smtClean="0">
                <a:solidFill>
                  <a:schemeClr val="tx1"/>
                </a:solidFill>
              </a:rPr>
              <a:t>Betegség-, élet- és baleset-biztosítás</a:t>
            </a:r>
            <a:r>
              <a:rPr lang="hu-HU" sz="2400" dirty="0" smtClean="0">
                <a:solidFill>
                  <a:schemeClr val="tx1"/>
                </a:solidFill>
              </a:rPr>
              <a:t/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18 – 65 éves korig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36688"/>
            <a:ext cx="6769100" cy="480060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Szolgáltatások	</a:t>
            </a:r>
            <a:r>
              <a:rPr lang="hu-HU" sz="1400" dirty="0" smtClean="0">
                <a:solidFill>
                  <a:schemeClr val="tx1"/>
                </a:solidFill>
              </a:rPr>
              <a:t>                     A		         B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>
                <a:solidFill>
                  <a:schemeClr val="tx1"/>
                </a:solidFill>
              </a:rPr>
              <a:t>	</a:t>
            </a:r>
            <a:r>
              <a:rPr lang="hu-HU" sz="1400" dirty="0" smtClean="0">
                <a:solidFill>
                  <a:schemeClr val="tx1"/>
                </a:solidFill>
              </a:rPr>
              <a:t>				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Életbiztosítás		</a:t>
            </a:r>
            <a:r>
              <a:rPr lang="hu-HU" sz="1400" dirty="0" smtClean="0">
                <a:solidFill>
                  <a:schemeClr val="tx1"/>
                </a:solidFill>
              </a:rPr>
              <a:t>   600.000 </a:t>
            </a:r>
            <a:r>
              <a:rPr lang="hu-HU" sz="1400" dirty="0" smtClean="0">
                <a:solidFill>
                  <a:schemeClr val="tx1"/>
                </a:solidFill>
              </a:rPr>
              <a:t>	       	1.000.000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Baleseti halál		 </a:t>
            </a:r>
            <a:r>
              <a:rPr lang="hu-HU" sz="1400" dirty="0" smtClean="0">
                <a:solidFill>
                  <a:schemeClr val="tx1"/>
                </a:solidFill>
              </a:rPr>
              <a:t>   500.000</a:t>
            </a:r>
            <a:r>
              <a:rPr lang="hu-HU" sz="1400" dirty="0" smtClean="0">
                <a:solidFill>
                  <a:schemeClr val="tx1"/>
                </a:solidFill>
              </a:rPr>
              <a:t>	       	1.000.000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Baleseti rokkantság		1.000.000                  	1.500.000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50% feletti </a:t>
            </a:r>
            <a:r>
              <a:rPr lang="hu-HU" sz="1400" dirty="0" err="1" smtClean="0">
                <a:solidFill>
                  <a:schemeClr val="tx1"/>
                </a:solidFill>
              </a:rPr>
              <a:t>bal.rokk</a:t>
            </a:r>
            <a:r>
              <a:rPr lang="hu-HU" sz="1400" dirty="0" smtClean="0">
                <a:solidFill>
                  <a:schemeClr val="tx1"/>
                </a:solidFill>
              </a:rPr>
              <a:t>. +		</a:t>
            </a:r>
            <a:r>
              <a:rPr lang="hu-HU" sz="1400" dirty="0" smtClean="0">
                <a:solidFill>
                  <a:schemeClr val="tx1"/>
                </a:solidFill>
              </a:rPr>
              <a:t>   500.000                    </a:t>
            </a:r>
            <a:r>
              <a:rPr lang="hu-HU" sz="1400" dirty="0" smtClean="0">
                <a:solidFill>
                  <a:schemeClr val="tx1"/>
                </a:solidFill>
              </a:rPr>
              <a:t>	</a:t>
            </a:r>
            <a:r>
              <a:rPr lang="hu-HU" sz="1400" dirty="0" smtClean="0">
                <a:solidFill>
                  <a:schemeClr val="tx1"/>
                </a:solidFill>
              </a:rPr>
              <a:t>   </a:t>
            </a:r>
            <a:r>
              <a:rPr lang="hu-HU" sz="1400" dirty="0" smtClean="0">
                <a:solidFill>
                  <a:schemeClr val="tx1"/>
                </a:solidFill>
              </a:rPr>
              <a:t>500 .000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Csonttörés 			</a:t>
            </a:r>
            <a:r>
              <a:rPr lang="hu-HU" sz="1400" dirty="0" smtClean="0">
                <a:solidFill>
                  <a:schemeClr val="tx1"/>
                </a:solidFill>
              </a:rPr>
              <a:t>    20.000  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20. 000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Égési sérülés 		</a:t>
            </a:r>
            <a:r>
              <a:rPr lang="hu-HU" sz="1400" dirty="0" smtClean="0">
                <a:solidFill>
                  <a:schemeClr val="tx1"/>
                </a:solidFill>
              </a:rPr>
              <a:t>    20.000  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20. 000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Baleseti kórházi napidíj 		</a:t>
            </a:r>
            <a:r>
              <a:rPr lang="hu-HU" sz="1400" dirty="0" smtClean="0">
                <a:solidFill>
                  <a:schemeClr val="tx1"/>
                </a:solidFill>
              </a:rPr>
              <a:t>      2.000     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2. 000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28 napot meghaladó táppénz	</a:t>
            </a:r>
            <a:r>
              <a:rPr lang="hu-HU" sz="1400" dirty="0" smtClean="0">
                <a:solidFill>
                  <a:schemeClr val="tx1"/>
                </a:solidFill>
              </a:rPr>
              <a:t>   10.000   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10. 000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Baleseti műtéti térítés		100.000                                  100.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TB I-II (betegség esetén is)                     100.000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  </a:t>
            </a:r>
            <a:r>
              <a:rPr lang="hu-HU" sz="1400" dirty="0" smtClean="0">
                <a:solidFill>
                  <a:schemeClr val="tx1"/>
                </a:solidFill>
              </a:rPr>
              <a:t>100. 000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Kritikus betegségek                                 100.000                                 </a:t>
            </a:r>
            <a:r>
              <a:rPr lang="hu-HU" sz="1400" dirty="0" smtClean="0">
                <a:solidFill>
                  <a:schemeClr val="tx1"/>
                </a:solidFill>
              </a:rPr>
              <a:t>  </a:t>
            </a:r>
            <a:r>
              <a:rPr lang="hu-HU" sz="1400" dirty="0" smtClean="0">
                <a:solidFill>
                  <a:schemeClr val="tx1"/>
                </a:solidFill>
              </a:rPr>
              <a:t>100. 000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Éves díj/fő                                                 </a:t>
            </a:r>
            <a:r>
              <a:rPr lang="hu-HU" sz="1400" b="1" dirty="0" smtClean="0">
                <a:solidFill>
                  <a:schemeClr val="tx1"/>
                </a:solidFill>
              </a:rPr>
              <a:t>     </a:t>
            </a:r>
            <a:r>
              <a:rPr lang="hu-HU" sz="1400" b="1" dirty="0" smtClean="0">
                <a:solidFill>
                  <a:schemeClr val="tx1"/>
                </a:solidFill>
              </a:rPr>
              <a:t>6.600                                     </a:t>
            </a:r>
            <a:r>
              <a:rPr lang="hu-HU" sz="1400" b="1" dirty="0" smtClean="0">
                <a:solidFill>
                  <a:schemeClr val="tx1"/>
                </a:solidFill>
              </a:rPr>
              <a:t>  </a:t>
            </a:r>
            <a:r>
              <a:rPr lang="hu-HU" sz="1400" b="1" dirty="0" smtClean="0">
                <a:solidFill>
                  <a:schemeClr val="tx1"/>
                </a:solidFill>
              </a:rPr>
              <a:t>9.000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chemeClr val="tx1"/>
                </a:solidFill>
              </a:rPr>
              <a:t>Díj/hó/fő                                                 </a:t>
            </a:r>
            <a:r>
              <a:rPr lang="hu-HU" sz="1600" b="1" dirty="0" smtClean="0">
                <a:solidFill>
                  <a:schemeClr val="tx1"/>
                </a:solidFill>
              </a:rPr>
              <a:t>     </a:t>
            </a:r>
            <a:r>
              <a:rPr lang="hu-HU" sz="1600" b="1" dirty="0" smtClean="0">
                <a:solidFill>
                  <a:schemeClr val="tx1"/>
                </a:solidFill>
              </a:rPr>
              <a:t>    </a:t>
            </a:r>
            <a:r>
              <a:rPr lang="hu-HU" sz="1600" b="1" dirty="0" smtClean="0">
                <a:solidFill>
                  <a:schemeClr val="tx1"/>
                </a:solidFill>
              </a:rPr>
              <a:t>550      </a:t>
            </a:r>
            <a:r>
              <a:rPr lang="hu-HU" sz="1400" b="1" dirty="0" smtClean="0">
                <a:solidFill>
                  <a:schemeClr val="tx1"/>
                </a:solidFill>
              </a:rPr>
              <a:t>                                </a:t>
            </a:r>
            <a:r>
              <a:rPr lang="hu-HU" sz="1400" b="1" dirty="0" smtClean="0">
                <a:solidFill>
                  <a:schemeClr val="tx1"/>
                </a:solidFill>
              </a:rPr>
              <a:t>  </a:t>
            </a:r>
            <a:r>
              <a:rPr lang="hu-HU" sz="1600" b="1" dirty="0" smtClean="0">
                <a:solidFill>
                  <a:schemeClr val="tx1"/>
                </a:solidFill>
              </a:rPr>
              <a:t>750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16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1600" b="1" dirty="0" smtClean="0">
                <a:solidFill>
                  <a:schemeClr val="tx1"/>
                </a:solidFill>
              </a:rPr>
              <a:t>Fizetendő féléves díjrészlet	      3.300                              4.500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16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91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194</Words>
  <Application>Microsoft Office PowerPoint</Application>
  <PresentationFormat>Diavetítés a képernyőre (4:3 oldalarány)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SIGNAL Biztosító Partnereink a szakszervezetek </vt:lpstr>
      <vt:lpstr>2. dia</vt:lpstr>
      <vt:lpstr>Szakszervezeti csoportos baleset-biztosítás</vt:lpstr>
      <vt:lpstr>Csoportos biztosítások</vt:lpstr>
      <vt:lpstr>Csoportos biztosítások</vt:lpstr>
      <vt:lpstr>Csoportos biztosítások</vt:lpstr>
      <vt:lpstr>Egyéni biztosításaink</vt:lpstr>
      <vt:lpstr>Egyéni biztosításaink</vt:lpstr>
      <vt:lpstr>Betegség-, élet- és baleset-biztosítás 18 – 65 éves korig </vt:lpstr>
      <vt:lpstr>Egyéni biztosításaink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HM</dc:creator>
  <cp:lastModifiedBy>Hodosz</cp:lastModifiedBy>
  <cp:revision>6</cp:revision>
  <dcterms:created xsi:type="dcterms:W3CDTF">2015-01-13T07:55:33Z</dcterms:created>
  <dcterms:modified xsi:type="dcterms:W3CDTF">2015-01-13T09:26:38Z</dcterms:modified>
</cp:coreProperties>
</file>